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79" r:id="rId1"/>
  </p:sldMasterIdLst>
  <p:notesMasterIdLst>
    <p:notesMasterId r:id="rId31"/>
  </p:notesMasterIdLst>
  <p:sldIdLst>
    <p:sldId id="345" r:id="rId2"/>
    <p:sldId id="378" r:id="rId3"/>
    <p:sldId id="451" r:id="rId4"/>
    <p:sldId id="420" r:id="rId5"/>
    <p:sldId id="396" r:id="rId6"/>
    <p:sldId id="439" r:id="rId7"/>
    <p:sldId id="416" r:id="rId8"/>
    <p:sldId id="417" r:id="rId9"/>
    <p:sldId id="418" r:id="rId10"/>
    <p:sldId id="419" r:id="rId11"/>
    <p:sldId id="445" r:id="rId12"/>
    <p:sldId id="446" r:id="rId13"/>
    <p:sldId id="415" r:id="rId14"/>
    <p:sldId id="412" r:id="rId15"/>
    <p:sldId id="438" r:id="rId16"/>
    <p:sldId id="444" r:id="rId17"/>
    <p:sldId id="383" r:id="rId18"/>
    <p:sldId id="427" r:id="rId19"/>
    <p:sldId id="432" r:id="rId20"/>
    <p:sldId id="442" r:id="rId21"/>
    <p:sldId id="437" r:id="rId22"/>
    <p:sldId id="441" r:id="rId23"/>
    <p:sldId id="440" r:id="rId24"/>
    <p:sldId id="448" r:id="rId25"/>
    <p:sldId id="450" r:id="rId26"/>
    <p:sldId id="447" r:id="rId27"/>
    <p:sldId id="385" r:id="rId28"/>
    <p:sldId id="386" r:id="rId29"/>
    <p:sldId id="435" r:id="rId30"/>
  </p:sldIdLst>
  <p:sldSz cx="9144000" cy="6858000" type="screen4x3"/>
  <p:notesSz cx="7100888" cy="102330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b="1" kern="1200">
        <a:solidFill>
          <a:srgbClr val="000066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rgbClr val="000066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rgbClr val="000066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rgbClr val="000066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rgbClr val="000066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rgbClr val="000066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rgbClr val="000066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rgbClr val="000066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rgbClr val="000066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66"/>
    <a:srgbClr val="9900CC"/>
    <a:srgbClr val="660033"/>
    <a:srgbClr val="000000"/>
    <a:srgbClr val="80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88" autoAdjust="0"/>
    <p:restoredTop sz="94684" autoAdjust="0"/>
  </p:normalViewPr>
  <p:slideViewPr>
    <p:cSldViewPr>
      <p:cViewPr varScale="1">
        <p:scale>
          <a:sx n="103" d="100"/>
          <a:sy n="103" d="100"/>
        </p:scale>
        <p:origin x="6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FB8E3-940F-4D9C-817F-DDC99FD0C53E}" type="datetimeFigureOut">
              <a:rPr lang="ru-RU" smtClean="0"/>
              <a:t>14.07.2016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5338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924425"/>
            <a:ext cx="5681662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725" y="9720263"/>
            <a:ext cx="3076575" cy="512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1250F-1712-4101-8AFF-0FEA257D6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644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1250F-1712-4101-8AFF-0FEA257D67F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92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7AE0BD-E174-416B-8F06-F135CDF0CC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4A28DE-04A9-4D87-BEEA-7B5DBDDE19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6A9E32-EDC4-4F08-92ED-2AAF7A49D8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76400" y="1981200"/>
            <a:ext cx="7010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76400" y="4114800"/>
            <a:ext cx="7010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1D645-8503-4682-AC09-65EF60086F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020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7F4ED78-C671-4077-92AF-4D1A1247CA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EE91AC-5B55-4E46-B306-3DDE0B3296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2B4DC-03E0-44B6-A157-846DF14384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1F61D-4558-49E9-B746-6257D4228E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FC331B-4BA1-4365-A160-709E90F084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72F00-F87E-4776-BAF3-1278797C89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076AA5D0-E4EB-42A3-846A-723691CCAB2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2B2783-13ED-41B7-9C8D-6837F9D860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0B31984-677A-4B3B-A052-6B78820943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  <p:sldLayoutId id="2147484783" r:id="rId4"/>
    <p:sldLayoutId id="2147484784" r:id="rId5"/>
    <p:sldLayoutId id="2147484785" r:id="rId6"/>
    <p:sldLayoutId id="2147484786" r:id="rId7"/>
    <p:sldLayoutId id="2147484787" r:id="rId8"/>
    <p:sldLayoutId id="2147484788" r:id="rId9"/>
    <p:sldLayoutId id="2147484789" r:id="rId10"/>
    <p:sldLayoutId id="2147484790" r:id="rId11"/>
    <p:sldLayoutId id="2147484791" r:id="rId12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10172700" y="825500"/>
            <a:ext cx="184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5281"/>
          <a:stretch/>
        </p:blipFill>
        <p:spPr>
          <a:xfrm>
            <a:off x="1043608" y="116632"/>
            <a:ext cx="7387673" cy="4205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 idx="4294967295"/>
          </p:nvPr>
        </p:nvSpPr>
        <p:spPr>
          <a:xfrm>
            <a:off x="53595" y="4365104"/>
            <a:ext cx="8929687" cy="158417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«Создание муниципального бюджетного образовательного учреждения дополнительного образования детей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Центр внешкольной работы «Патриот».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body" idx="4294967295"/>
          </p:nvPr>
        </p:nvSpPr>
        <p:spPr>
          <a:xfrm>
            <a:off x="4350838" y="6012491"/>
            <a:ext cx="4828456" cy="492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/>
              <a:t>Мультах</a:t>
            </a:r>
            <a:r>
              <a:rPr lang="ru-RU" sz="2400" dirty="0" smtClean="0"/>
              <a:t> </a:t>
            </a:r>
            <a:r>
              <a:rPr lang="ru-RU" sz="2400" dirty="0"/>
              <a:t>Анатолий </a:t>
            </a:r>
            <a:r>
              <a:rPr lang="ru-RU" sz="2400" dirty="0" smtClean="0"/>
              <a:t>Иосифович</a:t>
            </a:r>
            <a:endParaRPr lang="ru-RU" sz="2400" dirty="0"/>
          </a:p>
          <a:p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 txBox="1">
            <a:spLocks/>
          </p:cNvSpPr>
          <p:nvPr/>
        </p:nvSpPr>
        <p:spPr>
          <a:xfrm>
            <a:off x="395536" y="3891221"/>
            <a:ext cx="8496944" cy="244827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tx1"/>
              </a:buClr>
              <a:buFont typeface="Wingdings 2"/>
              <a:buNone/>
            </a:pPr>
            <a:r>
              <a:rPr lang="ru-RU" sz="2000" b="1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3. В помещении площадью 1081,9 </a:t>
            </a:r>
            <a:r>
              <a:rPr lang="ru-RU" sz="2000" b="1" i="1" dirty="0" err="1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кв.м</a:t>
            </a:r>
            <a:r>
              <a:rPr lang="ru-RU" sz="2000" b="1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fontAlgn="auto">
              <a:spcAft>
                <a:spcPts val="0"/>
              </a:spcAft>
              <a:buClr>
                <a:schemeClr val="tx1"/>
              </a:buClr>
              <a:buFont typeface="Wingdings 2"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оборудован лицензированный стрелковый комплекс, отвечающий всем требованиям МВД РФ. </a:t>
            </a:r>
          </a:p>
          <a:p>
            <a:pPr marL="0" indent="0" fontAlgn="auto">
              <a:spcAft>
                <a:spcPts val="0"/>
              </a:spcAft>
              <a:buClr>
                <a:schemeClr val="tx1"/>
              </a:buClr>
              <a:buFont typeface="Wingdings 2"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 комплексе 5 тиров для стрельбы из пневматического и малокалиберного оружия, лазерный тир, комната для хранения оружия, и другие помещения для организации учебного процесса.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fontAlgn="auto">
              <a:spcAft>
                <a:spcPts val="0"/>
              </a:spcAft>
            </a:pPr>
            <a:endParaRPr lang="ru-RU" sz="2000" b="0" dirty="0" smtClean="0">
              <a:latin typeface="Arial Black" panose="020B0A04020102020204" pitchFamily="34" charset="0"/>
            </a:endParaRPr>
          </a:p>
          <a:p>
            <a:pPr fontAlgn="auto">
              <a:spcAft>
                <a:spcPts val="0"/>
              </a:spcAft>
            </a:pPr>
            <a:endParaRPr lang="ru-RU" sz="2000" b="0" dirty="0"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/>
          <a:stretch/>
        </p:blipFill>
        <p:spPr>
          <a:xfrm>
            <a:off x="179512" y="548680"/>
            <a:ext cx="4847296" cy="334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3" r="4706"/>
          <a:stretch/>
        </p:blipFill>
        <p:spPr>
          <a:xfrm>
            <a:off x="4860032" y="548680"/>
            <a:ext cx="4140387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0907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5446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01.01.2016 года субсидия на финансовое обеспечение муниципальных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 «Предоставление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детям внешкольными учреждениями образования» составляет –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8 203 000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Субсидии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иные цели –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1 212 400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Пожарная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безопасность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295000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  <a:p>
            <a:pPr algn="r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Антитеррористическая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защищенность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235200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  <a:p>
            <a:pPr algn="r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Укрепление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мат тех базы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400000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  <a:p>
            <a:pPr algn="r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Организация и проведение спортивных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игр и мероприятий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патриотической направленности -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250000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  <a:p>
            <a:pPr algn="r"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Энергосбережение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39100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Финансирование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</a:br>
            <a:r>
              <a:rPr lang="ru-RU" dirty="0">
                <a:effectLst/>
                <a:latin typeface="Arial Black" panose="020B0A04020102020204" pitchFamily="34" charset="0"/>
              </a:rPr>
              <a:t/>
            </a:r>
            <a:br>
              <a:rPr lang="ru-RU" dirty="0">
                <a:effectLst/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8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887" y="332656"/>
            <a:ext cx="70104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Центр сотрудничает:</a:t>
            </a:r>
            <a:br>
              <a:rPr lang="ru-RU" sz="48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11878" y="1231498"/>
            <a:ext cx="5328592" cy="5184576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муниципальными образовательными учреждениями и учреждениями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культуры,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региональными учреждениями дополнительного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образования,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представителями силовых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общественными организациями города Пскова, Псковской области,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</a:p>
          <a:p>
            <a:r>
              <a:rPr lang="ru-RU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более 55 организаций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53" y="1351844"/>
            <a:ext cx="3097212" cy="464581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105820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317350" y="284437"/>
            <a:ext cx="8397447" cy="16386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Центре есть свой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гимн, флаг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шеврон, логотип,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девиз. А также Кодекс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поведения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обучающегося и другие локальные акты.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4638" name="Picture 14" descr="C:\Users\MaEStRo\Desktop\1 лист календар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r="10474" b="4999"/>
          <a:stretch/>
        </p:blipFill>
        <p:spPr bwMode="auto">
          <a:xfrm>
            <a:off x="339427" y="2600908"/>
            <a:ext cx="5033413" cy="37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62601" y="1772816"/>
            <a:ext cx="3252196" cy="46085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552362" y="1844824"/>
            <a:ext cx="3072674" cy="417669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indent="0" algn="ctr">
              <a:buNone/>
            </a:pPr>
            <a:r>
              <a:rPr lang="ru-RU" sz="1100" b="1" dirty="0">
                <a:ln w="50800"/>
                <a:solidFill>
                  <a:schemeClr val="accent3"/>
                </a:solidFill>
                <a:latin typeface="Arial Black" panose="020B0A04020102020204" pitchFamily="34" charset="0"/>
              </a:rPr>
              <a:t>ГИМН ЦЕНТРА «ПАТРИОТ</a:t>
            </a:r>
            <a:r>
              <a:rPr lang="ru-RU" sz="1100" b="1" dirty="0" smtClean="0">
                <a:ln w="50800"/>
                <a:solidFill>
                  <a:schemeClr val="accent3"/>
                </a:solidFill>
                <a:latin typeface="Arial Black" panose="020B0A04020102020204" pitchFamily="34" charset="0"/>
              </a:rPr>
              <a:t>»</a:t>
            </a:r>
            <a:r>
              <a:rPr lang="ru-RU" sz="1100" b="1" dirty="0">
                <a:ln w="50800"/>
                <a:solidFill>
                  <a:schemeClr val="accent3"/>
                </a:solidFill>
                <a:latin typeface="Arial Black" panose="020B0A04020102020204" pitchFamily="34" charset="0"/>
              </a:rPr>
              <a:t> </a:t>
            </a:r>
          </a:p>
          <a:p>
            <a:pPr marL="0" indent="0" algn="r">
              <a:buNone/>
            </a:pPr>
            <a:r>
              <a:rPr lang="ru-RU" sz="800" b="1" i="1" dirty="0">
                <a:ln w="50800"/>
                <a:latin typeface="Arial Black" panose="020B0A04020102020204" pitchFamily="34" charset="0"/>
              </a:rPr>
              <a:t>слова С.А. Березовского</a:t>
            </a:r>
          </a:p>
          <a:p>
            <a:pPr marL="0" indent="0" algn="r">
              <a:buNone/>
            </a:pPr>
            <a:r>
              <a:rPr lang="ru-RU" sz="800" b="1" i="1" dirty="0">
                <a:ln w="50800"/>
                <a:latin typeface="Arial Black" panose="020B0A04020102020204" pitchFamily="34" charset="0"/>
              </a:rPr>
              <a:t>на мотив песни «Взвейтесь  кострами»</a:t>
            </a:r>
          </a:p>
          <a:p>
            <a:pPr marL="0" indent="0" algn="ctr">
              <a:buNone/>
            </a:pPr>
            <a:r>
              <a:rPr lang="ru-RU" sz="1100" b="1" dirty="0">
                <a:ln w="50800"/>
                <a:latin typeface="Arial Black" panose="020B0A04020102020204" pitchFamily="34" charset="0"/>
              </a:rPr>
              <a:t>  </a:t>
            </a:r>
          </a:p>
          <a:p>
            <a:pPr marL="0" indent="0" algn="ctr">
              <a:buNone/>
            </a:pPr>
            <a:r>
              <a:rPr lang="ru-RU" sz="1050" b="1" dirty="0">
                <a:ln w="50800"/>
                <a:latin typeface="Arial Black" panose="020B0A04020102020204" pitchFamily="34" charset="0"/>
              </a:rPr>
              <a:t>Рейте России стяги Победы,</a:t>
            </a:r>
          </a:p>
          <a:p>
            <a:pPr marL="0" indent="0" algn="ctr">
              <a:buNone/>
            </a:pPr>
            <a:r>
              <a:rPr lang="ru-RU" sz="1050" b="1" dirty="0">
                <a:ln w="50800"/>
                <a:latin typeface="Arial Black" panose="020B0A04020102020204" pitchFamily="34" charset="0"/>
              </a:rPr>
              <a:t>Помним мы дедов наших заветы.</a:t>
            </a:r>
          </a:p>
          <a:p>
            <a:pPr marL="0" indent="0" algn="ctr">
              <a:buNone/>
            </a:pPr>
            <a:r>
              <a:rPr lang="ru-RU" sz="1050" b="1" dirty="0">
                <a:ln w="50800"/>
                <a:latin typeface="Arial Black" panose="020B0A04020102020204" pitchFamily="34" charset="0"/>
              </a:rPr>
              <a:t>Сила России – Армия! Флот!</a:t>
            </a:r>
          </a:p>
          <a:p>
            <a:pPr marL="0" indent="0" algn="ctr">
              <a:buNone/>
            </a:pPr>
            <a:r>
              <a:rPr lang="ru-RU" sz="1050" b="1" dirty="0">
                <a:ln w="50800"/>
                <a:latin typeface="Arial Black" panose="020B0A04020102020204" pitchFamily="34" charset="0"/>
              </a:rPr>
              <a:t>Ими гордится наш Центр «Патриот</a:t>
            </a:r>
            <a:r>
              <a:rPr lang="ru-RU" sz="1050" b="1" dirty="0" smtClean="0">
                <a:ln w="50800"/>
                <a:latin typeface="Arial Black" panose="020B0A04020102020204" pitchFamily="34" charset="0"/>
              </a:rPr>
              <a:t>»!</a:t>
            </a:r>
          </a:p>
          <a:p>
            <a:pPr marL="0" indent="0" algn="ctr">
              <a:buNone/>
            </a:pPr>
            <a:endParaRPr lang="ru-RU" sz="1050" b="1" dirty="0">
              <a:ln w="50800"/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1050" b="1" dirty="0">
                <a:ln w="50800"/>
                <a:latin typeface="Arial Black" panose="020B0A04020102020204" pitchFamily="34" charset="0"/>
              </a:rPr>
              <a:t>  </a:t>
            </a:r>
            <a:r>
              <a:rPr lang="ru-RU" sz="1050" b="1" dirty="0" smtClean="0">
                <a:ln w="50800"/>
                <a:latin typeface="Arial Black" panose="020B0A04020102020204" pitchFamily="34" charset="0"/>
              </a:rPr>
              <a:t>Мы </a:t>
            </a:r>
            <a:r>
              <a:rPr lang="ru-RU" sz="1050" b="1" dirty="0">
                <a:ln w="50800"/>
                <a:latin typeface="Arial Black" panose="020B0A04020102020204" pitchFamily="34" charset="0"/>
              </a:rPr>
              <a:t>не забыли подвигов славных,</a:t>
            </a:r>
          </a:p>
          <a:p>
            <a:pPr marL="0" indent="0" algn="ctr">
              <a:buNone/>
            </a:pPr>
            <a:r>
              <a:rPr lang="ru-RU" sz="1050" b="1" dirty="0">
                <a:ln w="50800"/>
                <a:latin typeface="Arial Black" panose="020B0A04020102020204" pitchFamily="34" charset="0"/>
              </a:rPr>
              <a:t>И благодарны Вам </a:t>
            </a:r>
            <a:r>
              <a:rPr lang="ru-RU" sz="1050" b="1" dirty="0">
                <a:ln w="50800"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ветераны</a:t>
            </a:r>
            <a:r>
              <a:rPr lang="ru-RU" sz="1050" b="1" dirty="0">
                <a:ln w="50800"/>
                <a:latin typeface="Arial Black" panose="020B0A040201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ru-RU" sz="1050" b="1" dirty="0">
                <a:ln w="50800"/>
                <a:latin typeface="Arial Black" panose="020B0A04020102020204" pitchFamily="34" charset="0"/>
              </a:rPr>
              <a:t>Сила России – Армия! Флот!</a:t>
            </a:r>
          </a:p>
          <a:p>
            <a:pPr marL="0" indent="0" algn="ctr">
              <a:buNone/>
            </a:pPr>
            <a:r>
              <a:rPr lang="ru-RU" sz="1050" b="1" dirty="0">
                <a:ln w="50800"/>
                <a:latin typeface="Arial Black" panose="020B0A04020102020204" pitchFamily="34" charset="0"/>
              </a:rPr>
              <a:t>Ими гордится наш Центр «Патриот</a:t>
            </a:r>
            <a:r>
              <a:rPr lang="ru-RU" sz="1050" b="1" dirty="0" smtClean="0">
                <a:ln w="50800"/>
                <a:latin typeface="Arial Black" panose="020B0A04020102020204" pitchFamily="34" charset="0"/>
              </a:rPr>
              <a:t>»!</a:t>
            </a:r>
          </a:p>
          <a:p>
            <a:pPr marL="0" indent="0" algn="ctr">
              <a:buNone/>
            </a:pPr>
            <a:endParaRPr lang="ru-RU" sz="1050" b="1" dirty="0">
              <a:ln w="50800"/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1050" b="1" dirty="0" smtClean="0">
                <a:ln w="50800"/>
                <a:latin typeface="Arial Black" panose="020B0A04020102020204" pitchFamily="34" charset="0"/>
              </a:rPr>
              <a:t>Верны </a:t>
            </a:r>
            <a:r>
              <a:rPr lang="ru-RU" sz="1050" b="1" dirty="0">
                <a:ln w="50800"/>
                <a:latin typeface="Arial Black" panose="020B0A04020102020204" pitchFamily="34" charset="0"/>
              </a:rPr>
              <a:t>России, Пскову верны!</a:t>
            </a:r>
          </a:p>
          <a:p>
            <a:pPr marL="0" indent="0" algn="ctr">
              <a:buNone/>
            </a:pPr>
            <a:r>
              <a:rPr lang="ru-RU" sz="1050" b="1" dirty="0">
                <a:ln w="50800"/>
                <a:latin typeface="Arial Black" panose="020B0A04020102020204" pitchFamily="34" charset="0"/>
              </a:rPr>
              <a:t>Сделаем всё для любимой страны.</a:t>
            </a:r>
          </a:p>
          <a:p>
            <a:pPr marL="0" indent="0" algn="ctr">
              <a:buNone/>
            </a:pPr>
            <a:r>
              <a:rPr lang="ru-RU" sz="1050" b="1" dirty="0">
                <a:ln w="50800"/>
                <a:latin typeface="Arial Black" panose="020B0A04020102020204" pitchFamily="34" charset="0"/>
              </a:rPr>
              <a:t>Сила России – Армия! Флот!</a:t>
            </a:r>
          </a:p>
          <a:p>
            <a:pPr marL="0" indent="0" algn="ctr">
              <a:buNone/>
            </a:pPr>
            <a:r>
              <a:rPr lang="ru-RU" sz="1050" b="1" dirty="0">
                <a:ln w="50800"/>
                <a:latin typeface="Arial Black" panose="020B0A04020102020204" pitchFamily="34" charset="0"/>
              </a:rPr>
              <a:t>Ими гордится наш Центр «Патриот»!</a:t>
            </a:r>
          </a:p>
          <a:p>
            <a:pPr marL="0" indent="0" algn="ctr">
              <a:buNone/>
            </a:pPr>
            <a:r>
              <a:rPr lang="ru-RU" sz="1100" b="1" dirty="0">
                <a:ln w="50800"/>
                <a:latin typeface="Arial Black" panose="020B0A04020102020204" pitchFamily="34" charset="0"/>
              </a:rPr>
              <a:t> </a:t>
            </a:r>
          </a:p>
          <a:p>
            <a:pPr marL="0" indent="0" algn="ctr">
              <a:buNone/>
            </a:pPr>
            <a:endParaRPr lang="ru-RU" sz="1100" b="1" dirty="0">
              <a:ln w="50800"/>
              <a:solidFill>
                <a:schemeClr val="bg1">
                  <a:shade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D:\РАБОТА\БЛАНКИ ГРАМОТ ЦЕНТ ПАТРИОТ\ПСКОВ НА БЛАНКИ\логотипы Центра\логотип центра\img0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t="1206" r="1210" b="2151"/>
          <a:stretch/>
        </p:blipFill>
        <p:spPr bwMode="auto">
          <a:xfrm>
            <a:off x="4084300" y="1916832"/>
            <a:ext cx="1378301" cy="1368152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9684" r="5704" b="5798"/>
          <a:stretch/>
        </p:blipFill>
        <p:spPr>
          <a:xfrm>
            <a:off x="243072" y="1995055"/>
            <a:ext cx="1211705" cy="1211706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69317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899881" y="1196752"/>
            <a:ext cx="3713312" cy="4967012"/>
            <a:chOff x="3893217" y="126245"/>
            <a:chExt cx="4999263" cy="6687131"/>
          </a:xfrm>
        </p:grpSpPr>
        <p:pic>
          <p:nvPicPr>
            <p:cNvPr id="5" name="Picture 2" descr="D:\РАБОТА\БЛАНКИ ГРАМОТ ЦЕНТ ПАТРИОТ\ПСКОВ НА БЛАНКИ\логотипы Центра\loGo KADR SVET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052"/>
            <a:stretch/>
          </p:blipFill>
          <p:spPr bwMode="auto">
            <a:xfrm>
              <a:off x="4062389" y="1864223"/>
              <a:ext cx="1562437" cy="1545095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D:\РАБОТА\БЛАНКИ ГРАМОТ ЦЕНТ ПАТРИОТ\ПСКОВ НА БЛАНКИ\логотипы Центра\Пограничник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4" t="6666" r="10689" b="6124"/>
            <a:stretch/>
          </p:blipFill>
          <p:spPr bwMode="auto">
            <a:xfrm>
              <a:off x="4096839" y="3451668"/>
              <a:ext cx="1492211" cy="1465651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D:\РАБОТА\БЛАНКИ ГРАМОТ ЦЕНТ ПАТРИОТ\ПСКОВ НА БЛАНКИ\логотипы Центра\Разведчик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65" r="8832" b="4869"/>
            <a:stretch/>
          </p:blipFill>
          <p:spPr bwMode="auto">
            <a:xfrm>
              <a:off x="5666231" y="3424932"/>
              <a:ext cx="1611362" cy="1572484"/>
            </a:xfrm>
            <a:prstGeom prst="ellipse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D:\РАБОТА\БЛАНКИ ГРАМОТ ЦЕНТ ПАТРИОТ\ПСКОВ НА БЛАНКИ\логотипы Центра\ШПВ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608" y="5065845"/>
              <a:ext cx="1530797" cy="1531507"/>
            </a:xfrm>
            <a:prstGeom prst="ellipse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 descr="D:\РАБОТА\БЛАНКИ ГРАМОТ ЦЕНТ ПАТРИОТ\ПСКОВ НА БЛАНКИ\логотипы Центра\ЮЛ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65" y="1858893"/>
              <a:ext cx="1610331" cy="1612726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D:\РАБОТА\БЛАНКИ ГРАМОТ ЦЕНТ ПАТРИОТ\ПСКОВ НА БЛАНКИ\логотипы Центра\ЮМП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5961"/>
            <a:stretch/>
          </p:blipFill>
          <p:spPr bwMode="auto">
            <a:xfrm>
              <a:off x="7343982" y="1786648"/>
              <a:ext cx="1496983" cy="186798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:\РАБОТА\БЛАНКИ ГРАМОТ ЦЕНТ ПАТРИОТ\ПСКОВ НА БЛАНКИ\логотипы Центра\Шеврон_ЗУБР\лого зубр хор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8" t="6503" r="4693" b="5076"/>
            <a:stretch/>
          </p:blipFill>
          <p:spPr bwMode="auto">
            <a:xfrm>
              <a:off x="7072482" y="126245"/>
              <a:ext cx="1819998" cy="17544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3" descr="D:\РАБОТА\БЛАНКИ ГРАМОТ ЦЕНТ ПАТРИОТ\ПСКОВ НА БЛАНКИ\логотипы Центра\логотип Стрелок\ЮСА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612" y="4975034"/>
              <a:ext cx="1581431" cy="1838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D:\РАБОТА\БЛАНКИ ГРАМОТ ЦЕНТ ПАТРИОТ\ПСКОВ НА БЛАНКИ\логотипы Центра\логотип ЮЗО\Эмблема Клуба ЮЗО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9" t="7292" r="16397" b="5921"/>
            <a:stretch/>
          </p:blipFill>
          <p:spPr bwMode="auto">
            <a:xfrm>
              <a:off x="5556707" y="245873"/>
              <a:ext cx="1620669" cy="1625654"/>
            </a:xfrm>
            <a:prstGeom prst="ellipse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D:\РАБОТА\БЛАНКИ ГРАМОТ ЦЕНТ ПАТРИОТ\ПСКОВ НА БЛАНКИ\логотипы Центра\логотип Юный десантник\Юный Десантник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217" y="138312"/>
              <a:ext cx="1829009" cy="17196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D:\РАБОТА\БЛАНКИ ГРАМОТ ЦЕНТ ПАТРИОТ\ПСКОВ НА БЛАНКИ\логотипы Центра\логотип ЮСПАС\Юспас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630" y="3454494"/>
              <a:ext cx="1561527" cy="1561527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D:\РАБОТА\БЛАНКИ ГРАМОТ ЦЕНТ ПАТРИОТ\ПСКОВ НА БЛАНКИ\логотипы Центра\логтип Поисковик\Поисковик1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8" t="3819" r="5093" b="4275"/>
            <a:stretch/>
          </p:blipFill>
          <p:spPr bwMode="auto">
            <a:xfrm>
              <a:off x="5682341" y="5024762"/>
              <a:ext cx="1595251" cy="1572590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Текст 3"/>
          <p:cNvSpPr txBox="1">
            <a:spLocks/>
          </p:cNvSpPr>
          <p:nvPr/>
        </p:nvSpPr>
        <p:spPr>
          <a:xfrm>
            <a:off x="368001" y="1371600"/>
            <a:ext cx="4502822" cy="497335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None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Юный десантник,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Юный защитник Отечества,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Зубренок,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Юный летчик,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Юный моряк – подводник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Юный пограничник,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Юный разведчик,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Юный спасатель,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Юный стрелок,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Юный поисковик,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Юный снайпер,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патриотического воспитания.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Заголовок 4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Клубы центра: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7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769658" y="1420607"/>
            <a:ext cx="5029844" cy="2450245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социально-педагогическая;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физкультурно-спортивная;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техническая;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стественнонаучная;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туристско-краеведческая.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7493" y="245211"/>
            <a:ext cx="8533926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Образовательные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программы в  клубах Центра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реализуются по следующим направленностям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7704" name="Picture 8" descr="\\WDMYCLOUDEX4\SmartWare\Патриот\Мероприятия\2015_мероприятия\2015_04_25_05_08 вахта памяти\ri7PwLoJBq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41"/>
          <a:stretch/>
        </p:blipFill>
        <p:spPr bwMode="auto">
          <a:xfrm>
            <a:off x="275830" y="1714612"/>
            <a:ext cx="3406635" cy="231749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1" r="13264"/>
          <a:stretch/>
        </p:blipFill>
        <p:spPr>
          <a:xfrm>
            <a:off x="3584203" y="4097965"/>
            <a:ext cx="2302361" cy="2343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22" y="3987286"/>
            <a:ext cx="3300269" cy="247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77072"/>
            <a:ext cx="3180453" cy="2385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309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11325" y="260648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Особенность Центра в общей системе дополнительного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образования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504896" y="1988840"/>
            <a:ext cx="4387584" cy="5112568"/>
          </a:xfrm>
        </p:spPr>
        <p:txBody>
          <a:bodyPr>
            <a:noAutofit/>
          </a:bodyPr>
          <a:lstStyle/>
          <a:p>
            <a:pPr marL="216000" indent="-1080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spc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общевойсковая составляющая </a:t>
            </a:r>
            <a:r>
              <a:rPr lang="ru-RU" sz="2400" b="1" spc="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116 часов</a:t>
            </a:r>
          </a:p>
          <a:p>
            <a:pPr marL="216000" indent="-10800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2400" b="1" spc="1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1080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spc="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историко-эстетическое 40 часов</a:t>
            </a:r>
          </a:p>
          <a:p>
            <a:pPr marL="108000" indent="0">
              <a:spcBef>
                <a:spcPts val="0"/>
              </a:spcBef>
              <a:buNone/>
            </a:pPr>
            <a:endParaRPr lang="ru-RU" sz="2400" b="1" spc="1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 indent="-1080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400" b="1" spc="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специальная подготовка </a:t>
            </a:r>
            <a:r>
              <a:rPr lang="ru-RU" sz="2400" b="1" spc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указанной направленности </a:t>
            </a:r>
            <a:r>
              <a:rPr lang="ru-RU" sz="2400" b="1" spc="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spc="1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 часов в учебный </a:t>
            </a:r>
            <a:r>
              <a:rPr lang="ru-RU" sz="2400" b="1" spc="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год.</a:t>
            </a:r>
            <a:endParaRPr lang="ru-RU" sz="2400" b="1" spc="1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8722" name="Picture 2" descr="\\WDMYCLOUDEX4\SmartWare\Патриот\Мероприятия\2015_мероприятия\2015_03_01 6 рота\инфо на сайт\IMG_07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r="37637"/>
          <a:stretch/>
        </p:blipFill>
        <p:spPr bwMode="auto">
          <a:xfrm>
            <a:off x="311325" y="1556792"/>
            <a:ext cx="4384385" cy="4927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13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18715" r="9509" b="11955"/>
          <a:stretch/>
        </p:blipFill>
        <p:spPr>
          <a:xfrm>
            <a:off x="309475" y="3630"/>
            <a:ext cx="4315379" cy="284237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80" y="14520"/>
            <a:ext cx="4281463" cy="285430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5345" r="-183" b="139"/>
          <a:stretch/>
        </p:blipFill>
        <p:spPr>
          <a:xfrm>
            <a:off x="303476" y="3933056"/>
            <a:ext cx="4321378" cy="280726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3234"/>
          <a:stretch/>
        </p:blipFill>
        <p:spPr>
          <a:xfrm>
            <a:off x="4644008" y="3933056"/>
            <a:ext cx="4280505" cy="283273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68828"/>
            <a:ext cx="7869560" cy="9678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Организационно-массовая работа Центра «Патриот»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4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66079"/>
            <a:ext cx="4501901" cy="30006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015" y="409057"/>
            <a:ext cx="4038465" cy="605769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Объект 3"/>
          <p:cNvSpPr txBox="1">
            <a:spLocks/>
          </p:cNvSpPr>
          <p:nvPr/>
        </p:nvSpPr>
        <p:spPr>
          <a:xfrm>
            <a:off x="461527" y="692696"/>
            <a:ext cx="4392488" cy="304405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 2"/>
              <a:buNone/>
            </a:pPr>
            <a:r>
              <a:rPr lang="ru-RU" sz="2400" b="1" spc="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400" b="1" spc="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руглогодичное участие </a:t>
            </a:r>
            <a:r>
              <a:rPr lang="ru-RU" sz="2400" b="1" spc="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spc="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массовых </a:t>
            </a:r>
            <a:r>
              <a:rPr lang="ru-RU" sz="2400" b="1" spc="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мероприятиях </a:t>
            </a:r>
            <a:r>
              <a:rPr lang="ru-RU" sz="2400" b="1" spc="1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патриотической,        военно-патриотической направленности.</a:t>
            </a:r>
          </a:p>
          <a:p>
            <a:pPr fontAlgn="auto">
              <a:spcAft>
                <a:spcPts val="0"/>
              </a:spcAft>
            </a:pPr>
            <a:endParaRPr lang="ru-RU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3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96" y="3284983"/>
            <a:ext cx="4416492" cy="331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" y="18864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1369"/>
            <a:ext cx="4271967" cy="320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5" y="229537"/>
            <a:ext cx="4644514" cy="309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46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12" y="5013176"/>
            <a:ext cx="9144000" cy="20439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968" y="332656"/>
            <a:ext cx="8455705" cy="33169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учреждение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«Военно- патриотический центр «Патриот»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образования Администрации города Пскова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(при создании  - муниципальное образовательное учреждение дополнительного образования детей «Центр внешкольной работы «Патриот»)</a:t>
            </a:r>
            <a:r>
              <a:rPr lang="ru-RU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84" y="3248964"/>
            <a:ext cx="2443681" cy="2448272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8" name="TextBox 7"/>
          <p:cNvSpPr txBox="1"/>
          <p:nvPr/>
        </p:nvSpPr>
        <p:spPr>
          <a:xfrm>
            <a:off x="3491880" y="3442049"/>
            <a:ext cx="49993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Учреждено Управлением образования Администрации г. Пскова и Комитетом по управлению муниципальным имуществом г. Пскова, на основании Постановления Псковской городской Думы № 224 от 27 февраля 2004 года и согласно распоряжению Администрации г. Пскова   № 1162 – р от 2 апреля 2004 года).</a:t>
            </a:r>
          </a:p>
        </p:txBody>
      </p:sp>
    </p:spTree>
    <p:extLst>
      <p:ext uri="{BB962C8B-B14F-4D97-AF65-F5344CB8AC3E}">
        <p14:creationId xmlns:p14="http://schemas.microsoft.com/office/powerpoint/2010/main" val="12447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0408" y="2676479"/>
            <a:ext cx="9004538" cy="172819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Ежегодно Центр проводит, организует, принимает участие в более 120 мероприятиях и соревнованиях на уровне Центра, муниципалитета, региона, меж региона и России.</a:t>
            </a:r>
          </a:p>
        </p:txBody>
      </p:sp>
      <p:pic>
        <p:nvPicPr>
          <p:cNvPr id="151555" name="Picture 3" descr="\\WDMYCLOUDEX4\SmartWare\Патриот\Мероприятия\2015_мероприятия\2015_06_22 день памяти и скорби\фото\IMG_7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9" t="3989" r="14959" b="1967"/>
          <a:stretch/>
        </p:blipFill>
        <p:spPr bwMode="auto">
          <a:xfrm>
            <a:off x="172571" y="325487"/>
            <a:ext cx="2816366" cy="2329123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7" name="Picture 5" descr="\\WDMYCLOUDEX4\SmartWare\Патриот\Мероприятия\2015_мероприятия\2015_09_02 флеш-моб 70 лет окончания 2МВ\инфо на сайт\800_13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10362" r="4178" b="9314"/>
          <a:stretch/>
        </p:blipFill>
        <p:spPr bwMode="auto">
          <a:xfrm>
            <a:off x="5497258" y="4436500"/>
            <a:ext cx="3440241" cy="216685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60" name="Picture 8" descr="\\WDMYCLOUDEX4\SmartWare\Патриот\Мероприятия\2015_мероприятия\2015_05_22 остров\DSCN01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b="5445"/>
          <a:stretch/>
        </p:blipFill>
        <p:spPr bwMode="auto">
          <a:xfrm>
            <a:off x="2580701" y="4458260"/>
            <a:ext cx="3068661" cy="208170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62" name="Picture 10" descr="\\WDMYCLOUDEX4\SmartWare\Патриот\Мероприятия\2015_мероприятия\2015_05_09 парад Победы\фото\IMG_09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2739" r="4482" b="2885"/>
          <a:stretch/>
        </p:blipFill>
        <p:spPr bwMode="auto">
          <a:xfrm>
            <a:off x="2828325" y="292894"/>
            <a:ext cx="3406558" cy="2355903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6540"/>
            <a:ext cx="2847184" cy="2135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67" y="287081"/>
            <a:ext cx="3542575" cy="236171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323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345108" cy="325883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4320480" cy="32403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643"/>
            <a:ext cx="4345108" cy="325883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644"/>
            <a:ext cx="4345108" cy="325883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387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28566" y="2522457"/>
            <a:ext cx="8445859" cy="17715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Центр возложена ответственность за подготовку учащихся к 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Почетной караульной  службе </a:t>
            </a: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посту №1 у мемориала «Огонь вечной славы» и на массовых воинских захоронениях на территории города Пскова.</a:t>
            </a:r>
          </a:p>
          <a:p>
            <a:pPr algn="just"/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2578" name="Picture 2" descr="\\WDMYCLOUDEX4\SmartWare\Патриот\Мероприятия\2015_мероприятия\2015_05_08 Вечный огонь\фото\IMG_54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6" y="260648"/>
            <a:ext cx="3374844" cy="224989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 descr="\\WDMYCLOUDEX4\SmartWare\Патриот\Мероприятия\2015_мероприятия\2015_05_08 Вечный огонь\фото\IMG_5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09" y="4386672"/>
            <a:ext cx="3355336" cy="2236890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\\WDMYCLOUDEX4\SmartWare\Патриот\Мероприятия\2015_мероприятия\2015_09_02 флеш-моб 70 лет окончания 2МВ\инфо на сайт\800_156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 t="9327" r="35547"/>
          <a:stretch/>
        </p:blipFill>
        <p:spPr bwMode="auto">
          <a:xfrm>
            <a:off x="3818163" y="213546"/>
            <a:ext cx="1617933" cy="234238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1" name="Picture 5" descr="\\WDMYCLOUDEX4\SmartWare\Патриот\Мероприятия\2015_мероприятия\2015_05_05 доска Гущину\P14206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87" y="4386672"/>
            <a:ext cx="1723623" cy="229816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2" name="Picture 6" descr="\\WDMYCLOUDEX4\SmartWare\Патриот\Мероприятия\2015_мероприятия\2015_05_05 доска Черняковскому\800_55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791" y="213545"/>
            <a:ext cx="3515279" cy="234238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Методист-пк\d\ЗАЯВКА\2007,04,18_ 11-33-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604" y="4318347"/>
            <a:ext cx="3515279" cy="2337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\\WDMYCLOUDEX4\SmartWare\Патриот\Мероприятия\2015_мероприятия\2015_05_22 остров\DSCN00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r="3785"/>
          <a:stretch/>
        </p:blipFill>
        <p:spPr bwMode="auto">
          <a:xfrm>
            <a:off x="5420922" y="3326055"/>
            <a:ext cx="3723078" cy="3390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5" name="Picture 3" descr="\\WDMYCLOUDEX4\SmartWare\Патриот\Мероприятия\2015_мероприятия\2015_05_22 остров\DSCN0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3104"/>
            <a:ext cx="4525583" cy="3394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6" name="Picture 4" descr="\\WDMYCLOUDEX4\SmartWare\Патриот\Мероприятия\2015_мероприятия\2015_05_22 остров\DSCN00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8" t="25709" r="24891" b="6459"/>
          <a:stretch/>
        </p:blipFill>
        <p:spPr bwMode="auto">
          <a:xfrm>
            <a:off x="0" y="93311"/>
            <a:ext cx="2909632" cy="3394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65" y="68553"/>
            <a:ext cx="4343335" cy="3257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9051" r="22438"/>
          <a:stretch/>
        </p:blipFill>
        <p:spPr>
          <a:xfrm>
            <a:off x="2494813" y="22750"/>
            <a:ext cx="2601996" cy="336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25588"/>
          <a:stretch/>
        </p:blipFill>
        <p:spPr>
          <a:xfrm>
            <a:off x="4067944" y="3304555"/>
            <a:ext cx="2370651" cy="3369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513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8366" y="1471734"/>
            <a:ext cx="4797680" cy="5386266"/>
          </a:xfrm>
        </p:spPr>
        <p:txBody>
          <a:bodyPr>
            <a:normAutofit fontScale="925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Вовлечение в процесс патриотического воспитания широких слоев населения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Поиск новых направлений, методов и способов военно-патриотического воспитания.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Разработка и внедрение новых программ военно-патриотического воспитания. Создание новых детских общественных объединений.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33056"/>
            <a:ext cx="4042204" cy="269210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"/>
          <a:stretch/>
        </p:blipFill>
        <p:spPr>
          <a:xfrm>
            <a:off x="4956046" y="1238898"/>
            <a:ext cx="3994191" cy="274734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74939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Приоритетные направления работы Центра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5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441586"/>
            <a:ext cx="4114800" cy="5888343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Участие в подготовке допризывной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молодёжи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Поддержка деятельности общественных некоммерческих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Активное участие в работе Всероссийского молодежного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военно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патриотического общественного  движения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Юнармия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63234"/>
            <a:ext cx="4300044" cy="286669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97" y="476672"/>
            <a:ext cx="4300044" cy="28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6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idx="1"/>
          </p:nvPr>
        </p:nvSpPr>
        <p:spPr>
          <a:xfrm>
            <a:off x="451114" y="1556792"/>
            <a:ext cx="4178432" cy="4572000"/>
          </a:xfrm>
        </p:spPr>
        <p:txBody>
          <a:bodyPr>
            <a:normAutofit fontScale="92500"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необходимость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реализации данного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экономические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затраты для создания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обеспечения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Продуманное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задание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целей и задач проекта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кадров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32" y="923885"/>
            <a:ext cx="4115185" cy="274345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95420"/>
            <a:ext cx="4051610" cy="270107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0060" y="116632"/>
            <a:ext cx="6419056" cy="12192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Что необходимо учесть при создании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учреждения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/>
                <a:latin typeface="Arial Black" panose="020B0A04020102020204" pitchFamily="34" charset="0"/>
              </a:rPr>
              <a:t>:</a:t>
            </a:r>
            <a:endParaRPr lang="ru-RU" sz="3200" dirty="0">
              <a:solidFill>
                <a:schemeClr val="tx2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5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476671"/>
            <a:ext cx="4114800" cy="6111913"/>
          </a:xfrm>
        </p:spPr>
        <p:txBody>
          <a:bodyPr>
            <a:normAutofit lnSpcReduction="10000"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Для многих подростков клубные объединения Центра стали вторым домом, где радости и печали переживаются всем коллективом, где интересно и содержательно проводится время. Причём связь с Центром не прерывается и после окончания учебы в Центре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инициативе бывших обучающихся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Центра была создана группа в социальной сети «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VK.com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en-US" sz="2000" i="1" dirty="0">
                <a:solidFill>
                  <a:schemeClr val="tx1"/>
                </a:solidFill>
                <a:latin typeface="Arial Black" panose="020B0A04020102020204" pitchFamily="34" charset="0"/>
              </a:rPr>
              <a:t>http://vk.com/club15001829</a:t>
            </a:r>
            <a:endParaRPr lang="ru-RU" sz="20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3" y="476672"/>
            <a:ext cx="412846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3" y="3789040"/>
            <a:ext cx="4199317" cy="2799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19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7" t="15910" r="5418" b="26863"/>
          <a:stretch/>
        </p:blipFill>
        <p:spPr>
          <a:xfrm>
            <a:off x="145222" y="44624"/>
            <a:ext cx="893813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11560" y="4509120"/>
            <a:ext cx="8305800" cy="1981200"/>
          </a:xfrm>
        </p:spPr>
        <p:txBody>
          <a:bodyPr/>
          <a:lstStyle/>
          <a:p>
            <a:pPr algn="ctr">
              <a:lnSpc>
                <a:spcPts val="3000"/>
              </a:lnSpc>
            </a:pPr>
            <a:r>
              <a:rPr lang="ru-RU" sz="3200" b="1" dirty="0" smtClean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Верны </a:t>
            </a:r>
            <a:r>
              <a:rPr lang="ru-RU" sz="3200" b="1" dirty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России, Пскову верны! </a:t>
            </a:r>
            <a:r>
              <a:rPr lang="ru-RU" sz="3200" b="1" dirty="0" smtClean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Сделаем </a:t>
            </a:r>
            <a:r>
              <a:rPr lang="ru-RU" sz="3200" b="1" dirty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 для любимой страны.</a:t>
            </a:r>
            <a:br>
              <a:rPr lang="ru-RU" sz="3200" b="1" dirty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Сила России - Армия! Флот! </a:t>
            </a:r>
            <a:r>
              <a:rPr lang="ru-RU" sz="3200" b="1" dirty="0" smtClean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Ими </a:t>
            </a:r>
            <a:r>
              <a:rPr lang="ru-RU" sz="3200" b="1" dirty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гордится наш Центр «Патриот</a:t>
            </a:r>
            <a:r>
              <a:rPr lang="ru-RU" sz="3200" b="1" dirty="0" smtClean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»!</a:t>
            </a:r>
            <a:endParaRPr lang="ru-RU" sz="3200" b="1" dirty="0">
              <a:ln w="3200">
                <a:solidFill>
                  <a:schemeClr val="tx1">
                    <a:alpha val="25000"/>
                  </a:schemeClr>
                </a:solidFill>
                <a:prstDash val="solid"/>
                <a:round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46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323652" y="635730"/>
            <a:ext cx="6120680" cy="2583476"/>
          </a:xfrm>
        </p:spPr>
        <p:txBody>
          <a:bodyPr>
            <a:normAutofit/>
          </a:bodyPr>
          <a:lstStyle/>
          <a:p>
            <a:r>
              <a:rPr lang="ru-RU" sz="8000" b="1" dirty="0">
                <a:ln w="3200">
                  <a:solidFill>
                    <a:schemeClr val="tx1"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8000" b="1" dirty="0">
              <a:ln w="3200">
                <a:solidFill>
                  <a:schemeClr val="tx1">
                    <a:alpha val="25000"/>
                  </a:schemeClr>
                </a:solidFill>
                <a:prstDash val="solid"/>
                <a:round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8831"/>
            <a:ext cx="9144000" cy="2043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28384" y="6596390"/>
            <a:ext cx="1115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©</a:t>
            </a:r>
            <a:r>
              <a:rPr lang="ru-RU" sz="1000" b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ВПК «КАДР»</a:t>
            </a:r>
            <a:endParaRPr lang="ru-RU" sz="10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52536" y="6488668"/>
            <a:ext cx="256176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" b="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ru-RU" sz="1800" b="0" i="1" dirty="0" err="1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патриотпсков</a:t>
            </a:r>
            <a:endParaRPr lang="ru-RU" sz="1800" b="0" i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8507" y="4082469"/>
            <a:ext cx="9138419" cy="163121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Адрес : 180000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Псков, </a:t>
            </a:r>
            <a:endParaRPr lang="ru-RU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Пушкина,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д.6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Тел/факс: 8(</a:t>
            </a: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8112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)72-71-46</a:t>
            </a:r>
          </a:p>
          <a:p>
            <a:pPr algn="ctr" defTabSz="808038">
              <a:lnSpc>
                <a:spcPct val="100000"/>
              </a:lnSpc>
            </a:pPr>
            <a:endParaRPr lang="ru-RU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507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pskovedu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www.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патриотпсков.рф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в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vk.com/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patriotpskov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60307"/>
            <a:ext cx="2517991" cy="2522723"/>
          </a:xfrm>
          <a:prstGeom prst="ellipse">
            <a:avLst/>
          </a:prstGeom>
          <a:ln>
            <a:noFill/>
          </a:ln>
          <a:effectLst>
            <a:softEdge rad="31750"/>
          </a:effec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23528" y="4005064"/>
            <a:ext cx="87129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7"/>
          <a:stretch/>
        </p:blipFill>
        <p:spPr>
          <a:xfrm>
            <a:off x="-32853" y="5373216"/>
            <a:ext cx="9144000" cy="151216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9153" y="861880"/>
            <a:ext cx="8229600" cy="50733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Постановления городской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Думы, Распоряжения Администрации г. Пскова: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Договоры с образовательными учреждениями города Пскова о безвозмездном пользовании помещениями школ, 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Устав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Центра.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Свидетельства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 государственной регистрации права на оперативное управление и на пользование земельным участком.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Свидетельство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 аккредитации.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Лицензия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право ведения образовательной деятельности.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Разрешение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хранение и использование оружия.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Локальные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нормативно-правовые акты Центра.</a:t>
            </a:r>
          </a:p>
          <a:p>
            <a:pPr>
              <a:spcBef>
                <a:spcPts val="0"/>
              </a:spcBef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9153" y="-387424"/>
            <a:ext cx="8229600" cy="12192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Нормативно-правовая основа:</a:t>
            </a:r>
            <a:endParaRPr lang="ru-RU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3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4294967295"/>
          </p:nvPr>
        </p:nvSpPr>
        <p:spPr>
          <a:xfrm>
            <a:off x="513671" y="1556792"/>
            <a:ext cx="8305800" cy="27527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патриотического воспитания детей, подростков, молодежи через образовательную и досуговую деятельность, во взаимодействии с образовательными учреждениями и воинскими частями, ветеранскими организациями, военно-патриотическими союзами и обществами, клубными патриотическими объединениями регионов Российской Федерации.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513671" y="-681578"/>
            <a:ext cx="8305800" cy="19812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Цель создания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Центра:</a:t>
            </a:r>
            <a:endParaRPr lang="ru-RU" sz="4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5085184"/>
            <a:ext cx="9144793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6" t="-400"/>
          <a:stretch/>
        </p:blipFill>
        <p:spPr>
          <a:xfrm>
            <a:off x="5415704" y="366932"/>
            <a:ext cx="3600400" cy="61865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603" y="533400"/>
            <a:ext cx="8075240" cy="1066800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3595" y="1600200"/>
            <a:ext cx="5112568" cy="591993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военно-патриотическая воспитание,</a:t>
            </a:r>
            <a:endParaRPr lang="ru-RU" alt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адаптация </a:t>
            </a:r>
            <a:r>
              <a:rPr lang="ru-RU" alt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службе в силовых структурах,</a:t>
            </a:r>
            <a:endParaRPr lang="ru-RU" alt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пропаганда </a:t>
            </a:r>
            <a:r>
              <a:rPr lang="ru-RU" alt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агитация военных </a:t>
            </a: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знаний,</a:t>
            </a:r>
            <a:endParaRPr lang="ru-RU" alt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профессиональное </a:t>
            </a:r>
            <a:r>
              <a:rPr lang="ru-RU" alt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самоопределение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воспитание гражданственности, трудолюбия</a:t>
            </a:r>
            <a:r>
              <a:rPr lang="ru-RU" alt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уважение к правам </a:t>
            </a: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свободам </a:t>
            </a:r>
            <a:r>
              <a:rPr lang="ru-RU" alt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человека, любовь к окружающей природе, Родине, </a:t>
            </a: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семье,</a:t>
            </a:r>
            <a:endParaRPr lang="ru-RU" alt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пропаганда </a:t>
            </a:r>
            <a:r>
              <a:rPr lang="ru-RU" alt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здорового образа </a:t>
            </a: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жизни</a:t>
            </a:r>
            <a:r>
              <a:rPr lang="ru-RU" alt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alt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-612576" y="366932"/>
            <a:ext cx="6779096" cy="699868"/>
          </a:xfrm>
          <a:prstGeom prst="rect">
            <a:avLst/>
          </a:prstGeom>
          <a:ln w="6350" cap="rnd">
            <a:noFill/>
          </a:ln>
        </p:spPr>
        <p:txBody>
          <a:bodyPr vert="horz" lIns="91440" tIns="91440" anchor="b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1800" b="1" kern="1200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центра:</a:t>
            </a:r>
            <a:endParaRPr lang="ru-RU" sz="4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7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1029" y="504056"/>
            <a:ext cx="8969547" cy="105273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Структурно в состав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 входят: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type="body" sz="half" idx="2"/>
          </p:nvPr>
        </p:nvSpPr>
        <p:spPr>
          <a:xfrm>
            <a:off x="4518650" y="1508787"/>
            <a:ext cx="4322473" cy="4608512"/>
          </a:xfrm>
        </p:spPr>
        <p:txBody>
          <a:bodyPr numCol="1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по взаимодействию с ветеранскими и общественными организациями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тринадцать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военно-патриотических клубов, объединяющих в своих рядах 1080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обучающихся.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100000"/>
            </a:pPr>
            <a:endPara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1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1795" name="Picture 3" descr="\\WDMYCLOUDEX4\SmartWare\Патриот\Мероприятия\2015_мероприятия\2015_05_28 сосновый бор\IMG_58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9"/>
          <a:stretch/>
        </p:blipFill>
        <p:spPr bwMode="auto">
          <a:xfrm>
            <a:off x="387783" y="1340768"/>
            <a:ext cx="4117885" cy="4944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67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57200" y="3212976"/>
            <a:ext cx="79248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 имеет 3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помещения: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85800" y="5040928"/>
            <a:ext cx="7924800" cy="1016364"/>
          </a:xfrm>
        </p:spPr>
        <p:txBody>
          <a:bodyPr>
            <a:normAutofit fontScale="77500" lnSpcReduction="20000"/>
          </a:bodyPr>
          <a:lstStyle/>
          <a:p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здание площадью 637,7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помещение площадью 46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помещение площадью 1081,9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25064"/>
            <a:ext cx="4247964" cy="28319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00" y="812724"/>
            <a:ext cx="4266474" cy="28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1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1"/>
          </p:nvPr>
        </p:nvSpPr>
        <p:spPr>
          <a:xfrm>
            <a:off x="251520" y="3408231"/>
            <a:ext cx="9022799" cy="3024336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ru-RU" sz="1700" b="1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1. Здание площадью 637,7 </a:t>
            </a:r>
            <a:r>
              <a:rPr lang="ru-RU" sz="1700" b="1" i="1" dirty="0" err="1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кв.м</a:t>
            </a:r>
            <a:r>
              <a:rPr lang="ru-RU" sz="1700" b="1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.  В котором имеются: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объединений учебный пункт по подготовке допризывной молодежи,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спортивный класс,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класс подготовки Почетного караула,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учебный класс </a:t>
            </a:r>
            <a:r>
              <a:rPr lang="ru-RU" sz="1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военно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– патриотического клуба «Кадр», (компьютерный класс, 10 персональных компьютеров),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учебный класс </a:t>
            </a:r>
            <a:r>
              <a:rPr lang="ru-RU" sz="16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военно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– патриотического клуба «Юный спасатель»,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учебный класс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военно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– патриотического клуба «Юный 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поисковик»,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экспозиция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, посвященная выводу войск из 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Афганистана,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и</a:t>
            </a: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нформационно – ресурсный центр,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кабинеты административно – педагогического состава.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t="7279" r="4822" b="2950"/>
          <a:stretch/>
        </p:blipFill>
        <p:spPr>
          <a:xfrm>
            <a:off x="106641" y="408655"/>
            <a:ext cx="4573302" cy="302164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r="43370"/>
          <a:stretch/>
        </p:blipFill>
        <p:spPr>
          <a:xfrm>
            <a:off x="6931868" y="455611"/>
            <a:ext cx="2149129" cy="295262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99" y="219914"/>
            <a:ext cx="2549345" cy="169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317" y="1811262"/>
            <a:ext cx="2483768" cy="1655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77145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3568" y="4005064"/>
            <a:ext cx="4049458" cy="2016224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ru-RU" sz="2000" b="1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2. В </a:t>
            </a:r>
            <a:r>
              <a:rPr lang="ru-RU" sz="2000" b="1" i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помещении площадью 46 </a:t>
            </a:r>
            <a:r>
              <a:rPr lang="ru-RU" sz="2000" b="1" i="1" dirty="0" err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кв.м</a:t>
            </a:r>
            <a:r>
              <a:rPr lang="ru-RU" sz="2000" b="1" i="1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оборудована экспозиция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поискового движения Псковской области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19" y="825578"/>
            <a:ext cx="3959139" cy="2639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9" y="825578"/>
            <a:ext cx="460851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19" y="3861048"/>
            <a:ext cx="399644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2004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6009</TotalTime>
  <Words>894</Words>
  <Application>Microsoft Office PowerPoint</Application>
  <PresentationFormat>Экран (4:3)</PresentationFormat>
  <Paragraphs>145</Paragraphs>
  <Slides>29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Arial Black</vt:lpstr>
      <vt:lpstr>Calibri</vt:lpstr>
      <vt:lpstr>Constantia</vt:lpstr>
      <vt:lpstr>Tahoma</vt:lpstr>
      <vt:lpstr>Times New Roman</vt:lpstr>
      <vt:lpstr>Wingdings</vt:lpstr>
      <vt:lpstr>Wingdings 2</vt:lpstr>
      <vt:lpstr>Бумажная</vt:lpstr>
      <vt:lpstr>«Создание муниципального бюджетного образовательного учреждения дополнительного образования детей  «Центр внешкольной работы «Патриот».</vt:lpstr>
      <vt:lpstr>  Муниципальное бюджетное учреждение  дополнительного образования «Военно- патриотический центр «Патриот»  Управления образования Администрации города Пскова.  (при создании  - муниципальное образовательное учреждение дополнительного образования детей «Центр внешкольной работы «Патриот»)  </vt:lpstr>
      <vt:lpstr>Нормативно-правовая основа:</vt:lpstr>
      <vt:lpstr>Цель создания Центра:</vt:lpstr>
      <vt:lpstr> </vt:lpstr>
      <vt:lpstr>Структурно в состав Центра входят: </vt:lpstr>
      <vt:lpstr>Центр имеет 3 помещения:</vt:lpstr>
      <vt:lpstr>Презентация PowerPoint</vt:lpstr>
      <vt:lpstr>Презентация PowerPoint</vt:lpstr>
      <vt:lpstr>Презентация PowerPoint</vt:lpstr>
      <vt:lpstr>Финансирование  </vt:lpstr>
      <vt:lpstr>Центр сотрудничает: </vt:lpstr>
      <vt:lpstr>Презентация PowerPoint</vt:lpstr>
      <vt:lpstr>Презентация PowerPoint</vt:lpstr>
      <vt:lpstr>Образовательные программы в  клубах Центра реализуются по следующим направленностям:</vt:lpstr>
      <vt:lpstr>Особенность Центра в общей системе дополнительного образования</vt:lpstr>
      <vt:lpstr>Организационно-массовая работа Центра «Патриот»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Приоритетные направления работы Центра</vt:lpstr>
      <vt:lpstr>Презентация PowerPoint</vt:lpstr>
      <vt:lpstr>Что необходимо учесть при создании учреждения:</vt:lpstr>
      <vt:lpstr>Презентация PowerPoint</vt:lpstr>
      <vt:lpstr>Верны России, Пскову верны!  Сделаем всё для любимой страны. Сила России - Армия! Флот!  Ими гордится наш Центр «Патриот»!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Fhgfhgfhgfhg</dc:title>
  <dc:creator>my</dc:creator>
  <cp:lastModifiedBy>Директор</cp:lastModifiedBy>
  <cp:revision>193</cp:revision>
  <cp:lastPrinted>2016-07-12T12:43:39Z</cp:lastPrinted>
  <dcterms:created xsi:type="dcterms:W3CDTF">2006-10-28T13:51:56Z</dcterms:created>
  <dcterms:modified xsi:type="dcterms:W3CDTF">2016-07-14T09:46:13Z</dcterms:modified>
</cp:coreProperties>
</file>